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80" r:id="rId4"/>
    <p:sldId id="259" r:id="rId5"/>
    <p:sldId id="281" r:id="rId6"/>
    <p:sldId id="260" r:id="rId7"/>
    <p:sldId id="261" r:id="rId8"/>
    <p:sldId id="264" r:id="rId9"/>
    <p:sldId id="265" r:id="rId10"/>
    <p:sldId id="266" r:id="rId11"/>
    <p:sldId id="262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  <p:sldId id="278" r:id="rId24"/>
    <p:sldId id="279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81" d="100"/>
          <a:sy n="81" d="100"/>
        </p:scale>
        <p:origin x="-300" y="-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5D113-8C8F-4C62-AC08-D2E81E9E9B05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84DF3-6DF1-4137-B76D-E904DFC8CB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45844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5D113-8C8F-4C62-AC08-D2E81E9E9B05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84DF3-6DF1-4137-B76D-E904DFC8CB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41222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5D113-8C8F-4C62-AC08-D2E81E9E9B05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84DF3-6DF1-4137-B76D-E904DFC8CB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336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5D113-8C8F-4C62-AC08-D2E81E9E9B05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84DF3-6DF1-4137-B76D-E904DFC8CB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41708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5D113-8C8F-4C62-AC08-D2E81E9E9B05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84DF3-6DF1-4137-B76D-E904DFC8CB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74157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5D113-8C8F-4C62-AC08-D2E81E9E9B05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84DF3-6DF1-4137-B76D-E904DFC8CB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92868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5D113-8C8F-4C62-AC08-D2E81E9E9B05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84DF3-6DF1-4137-B76D-E904DFC8CB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52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5D113-8C8F-4C62-AC08-D2E81E9E9B05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84DF3-6DF1-4137-B76D-E904DFC8CB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93373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5D113-8C8F-4C62-AC08-D2E81E9E9B05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84DF3-6DF1-4137-B76D-E904DFC8CB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78729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5D113-8C8F-4C62-AC08-D2E81E9E9B05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84DF3-6DF1-4137-B76D-E904DFC8CB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090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5D113-8C8F-4C62-AC08-D2E81E9E9B05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84DF3-6DF1-4137-B76D-E904DFC8CB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7269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F5D113-8C8F-4C62-AC08-D2E81E9E9B05}" type="datetimeFigureOut">
              <a:rPr lang="ru-RU" smtClean="0"/>
              <a:t>20.05.2020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184DF3-6DF1-4137-B76D-E904DFC8CB8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0992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9.png"/><Relationship Id="rId4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5" Type="http://schemas.microsoft.com/office/2007/relationships/hdphoto" Target="../media/hdphoto4.wdp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5.jpg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Relationship Id="rId5" Type="http://schemas.microsoft.com/office/2007/relationships/hdphoto" Target="../media/hdphoto6.wdp"/><Relationship Id="rId4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detsadmickeymouse.ru/publ/detskie_pesenki_s_notami/pesni_o_detstve/detskaja_pesnja_kamyshinka_dudochka/71-1-0-3668" TargetMode="Externa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9.png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49943" y="1122363"/>
            <a:ext cx="11306629" cy="3870552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Конспект урока музыки</a:t>
            </a:r>
            <a:b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r>
              <a:rPr lang="ru-RU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Тема: «Музыкальные инструменты: флейта, арфа»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5239656"/>
            <a:ext cx="10232572" cy="1193801"/>
          </a:xfrm>
        </p:spPr>
        <p:txBody>
          <a:bodyPr>
            <a:noAutofit/>
          </a:bodyPr>
          <a:lstStyle/>
          <a:p>
            <a:pPr algn="r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Выполнила студентка 4 курса ФППО (НТ-4О2о НДО)</a:t>
            </a:r>
          </a:p>
          <a:p>
            <a:pPr algn="r"/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Смирнова Александра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23630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3" y="130628"/>
            <a:ext cx="6898641" cy="6560457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-Дыхание… А ведь именно так в переводе с немецкого языка называется один музыкальный инструмент.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Познакомьтесь - 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флейта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Действительно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чтобы запел этот инструмент, надо в него подуть. Флейту можно назвать внучкой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свирели.</a:t>
            </a:r>
          </a:p>
          <a:p>
            <a:pPr marL="0" indent="0">
              <a:buNone/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протяжении всей своей жизни флейта постоянно менялась, у нее появилось красивое, сверкающее, металлическое одеяние, множество клапанов и рычажков.</a:t>
            </a: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8837" y1="36441" x2="98140" y2="95198"/>
                        <a14:foregroundMark x1="13953" y1="11017" x2="50698" y2="48023"/>
                        <a14:backgroundMark x1="12326" y1="40113" x2="35814" y2="70056"/>
                        <a14:backgroundMark x1="46279" y1="9322" x2="83953" y2="54237"/>
                        <a14:backgroundMark x1="23488" y1="38983" x2="12791" y2="80508"/>
                        <a14:backgroundMark x1="17209" y1="7345" x2="92093" y2="68362"/>
                        <a14:backgroundMark x1="97209" y1="80791" x2="85814" y2="3107"/>
                        <a14:backgroundMark x1="6744" y1="20056" x2="67907" y2="94068"/>
                        <a14:backgroundMark x1="2791" y1="11864" x2="12093" y2="91243"/>
                        <a14:backgroundMark x1="5116" y1="95480" x2="81860" y2="963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6759" y="1411105"/>
            <a:ext cx="4858151" cy="3999501"/>
          </a:xfrm>
        </p:spPr>
      </p:pic>
    </p:spTree>
    <p:extLst>
      <p:ext uri="{BB962C8B-B14F-4D97-AF65-F5344CB8AC3E}">
        <p14:creationId xmlns:p14="http://schemas.microsoft.com/office/powerpoint/2010/main" val="36528683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115" y="161925"/>
            <a:ext cx="11600542" cy="1222738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Послушайте, как звучит этот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инструмент.</a:t>
            </a:r>
            <a:b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Шутка» И.С. Бах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Johann Sebastian Bach - Шутка (musicpro.me)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09807" y="1917157"/>
            <a:ext cx="3409404" cy="3409404"/>
          </a:xfrm>
        </p:spPr>
      </p:pic>
      <p:pic>
        <p:nvPicPr>
          <p:cNvPr id="5" name="Picture 8" descr="http://t1.moskva.fm/uimg/artists/source/5b/5b3178ceb7143fcef5bfec7b72204ef9.jpeg"/>
          <p:cNvPicPr>
            <a:picLocks noGrp="1" noChangeAspect="1" noChangeArrowheads="1"/>
          </p:cNvPicPr>
          <p:nvPr>
            <p:ph sz="half" idx="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54480" y="1473369"/>
            <a:ext cx="3583577" cy="5131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73725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9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3" y="130628"/>
            <a:ext cx="7179241" cy="6560457"/>
          </a:xfrm>
          <a:solidFill>
            <a:schemeClr val="accent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Композитор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передал нам что-то серьезное, тяжелое или беззаботное, шутливое? (шутливое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-Это произведение называется «Шутка». Его написал немецкий композитор 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Иоганн Себастьян Бах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который жил более трехсот лет назад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-Бах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был потомственным музыкантом и поэтому, неудивительно, что он пошел по стопам родителей. Обладая хорошим голосом и музыкальным талантом, Бах сочинял замечательные музыкальные произведения, которые любят и ценят люди, по сей день. Одно их них мы только что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прослушали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354" y="130627"/>
            <a:ext cx="4736650" cy="6560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511470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4" y="130628"/>
            <a:ext cx="6585132" cy="6560457"/>
          </a:xfrm>
          <a:solidFill>
            <a:schemeClr val="accent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 сейчас я хочу вас познакомить с еще одним талантливым композитором, которого зовут </a:t>
            </a:r>
            <a:r>
              <a:rPr lang="ru-RU" sz="4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Кристоф </a:t>
            </a:r>
            <a:r>
              <a:rPr lang="ru-RU" sz="4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Виллибальд</a:t>
            </a:r>
            <a:r>
              <a:rPr lang="ru-RU" sz="4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Глюк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родился в семье лесничего. Так же как Бах, Глюк обладал чудесным голосом и музыкальным слухом, играл на многих музыкальных инструментах, но больше композитору полюбилась флейта!</a:t>
            </a:r>
            <a:endParaRPr lang="ru-RU" sz="4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50" r="9001"/>
          <a:stretch/>
        </p:blipFill>
        <p:spPr>
          <a:xfrm>
            <a:off x="6985513" y="496388"/>
            <a:ext cx="4927814" cy="525126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8032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4" y="130628"/>
            <a:ext cx="7538720" cy="6560457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-Я хочу прочесть вам замечательное стихотворение, в котором говорится о флейте</a:t>
            </a: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40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Люблю волшебной флейты </a:t>
            </a:r>
            <a:r>
              <a:rPr lang="ru-RU" sz="4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звуки</a:t>
            </a:r>
            <a:endParaRPr lang="ru-RU" sz="40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слушаю их нежный перелив</a:t>
            </a:r>
            <a:r>
              <a:rPr lang="ru-RU" sz="4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sz="40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4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Склонивши голову и руки, в груди дыхание затаив</a:t>
            </a:r>
            <a:r>
              <a:rPr lang="ru-RU" sz="4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40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 </a:t>
            </a:r>
            <a:r>
              <a:rPr lang="ru-RU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мы прослушаем произведение К. Глюка, которое называется «Мелодия»</a:t>
            </a:r>
            <a:endParaRPr lang="ru-RU" sz="40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50" r="9001"/>
          <a:stretch/>
        </p:blipFill>
        <p:spPr>
          <a:xfrm>
            <a:off x="7931007" y="130628"/>
            <a:ext cx="4008446" cy="42715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Glyuk-Tanec-blazhennyh-duhov-Orfey-i-Evridik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117875" y="4692468"/>
            <a:ext cx="1998617" cy="1998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36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99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3" y="130628"/>
            <a:ext cx="7179241" cy="6560457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-Отличалась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 эта музыка от «Шутки» Баха? (да, эта музыка печальная, грустная, нежная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-Конечно, у нас появились совсем другие чувства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-Композиторы Бах и Глюк жили очень давно, а мы сейчас слушаем их музыку, и она нам очень нравится. Ведь хорошая музыка – на века. Она будет жить и звучать через сотни лет. Прекрасная музыка никогда не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умрет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3634" y="130628"/>
            <a:ext cx="2548370" cy="3529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Объект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950" r="9001"/>
          <a:stretch/>
        </p:blipFill>
        <p:spPr>
          <a:xfrm>
            <a:off x="9483634" y="3918856"/>
            <a:ext cx="2488423" cy="26517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Объект 3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8837" y1="36441" x2="98140" y2="95198"/>
                        <a14:foregroundMark x1="13953" y1="11017" x2="50698" y2="48023"/>
                        <a14:backgroundMark x1="12326" y1="40113" x2="35814" y2="70056"/>
                        <a14:backgroundMark x1="46279" y1="9322" x2="83953" y2="54237"/>
                        <a14:backgroundMark x1="23488" y1="38983" x2="12791" y2="80508"/>
                        <a14:backgroundMark x1="17209" y1="7345" x2="92093" y2="68362"/>
                        <a14:backgroundMark x1="97209" y1="80791" x2="85814" y2="3107"/>
                        <a14:backgroundMark x1="6744" y1="20056" x2="67907" y2="94068"/>
                        <a14:backgroundMark x1="2791" y1="11864" x2="12093" y2="91243"/>
                        <a14:backgroundMark x1="5116" y1="95480" x2="81860" y2="963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4953" y="1895427"/>
            <a:ext cx="2795785" cy="23016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85547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3" y="130628"/>
            <a:ext cx="7538471" cy="6560457"/>
          </a:xfrm>
          <a:solidFill>
            <a:schemeClr val="accent1"/>
          </a:solidFill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-Я вижу, что вы очень устали. Давайте встанем со своих мест и немножко разомнемся.</a:t>
            </a:r>
          </a:p>
          <a:p>
            <a:pPr marL="0" indent="0">
              <a:buNone/>
            </a:pP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ударных чтоб </a:t>
            </a: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играть,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 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бить, лупить, </a:t>
            </a: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стучать!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Развивайте 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дар </a:t>
            </a: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ритма и удар!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(бьют ладонями по плечам, бокам и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коленям)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освоить арфы </a:t>
            </a: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суть,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Надо 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руки </a:t>
            </a: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растянуть.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 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струн до всех </a:t>
            </a: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достать,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них легко играть.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(вытягивают руки вперед, «играют» на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арфе)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тарелках чтоб </a:t>
            </a: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суметь,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Чаще 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бей в ладони впредь 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(громко хлопают в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ладоши)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Хлопай 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нужные </a:t>
            </a: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моменты,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Привыкай 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аплодисментам. (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аплодируют друг другу)</a:t>
            </a: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4584" y="1763485"/>
            <a:ext cx="4197781" cy="3108981"/>
          </a:xfrm>
        </p:spPr>
      </p:pic>
    </p:spTree>
    <p:extLst>
      <p:ext uri="{BB962C8B-B14F-4D97-AF65-F5344CB8AC3E}">
        <p14:creationId xmlns:p14="http://schemas.microsoft.com/office/powerpoint/2010/main" val="347316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3" y="130628"/>
            <a:ext cx="7179241" cy="6560457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 время нашей разминки я упоминала новый, незнакомый для вас музыкальный инструмент. Скажите пожалуйста, о каком музыкальном инструменте я говорила? (ответы детей, правильный ответ «арфа»).</a:t>
            </a:r>
          </a:p>
          <a:p>
            <a:pPr marL="0" indent="0">
              <a:buNone/>
            </a:pP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-Молодцы ребята, конечно же – </a:t>
            </a:r>
            <a:r>
              <a:rPr lang="ru-RU" sz="3200" b="1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арфа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Хотите поближе познакомится с этим музыкальным инструментом? (да)</a:t>
            </a:r>
          </a:p>
        </p:txBody>
      </p:sp>
      <p:pic>
        <p:nvPicPr>
          <p:cNvPr id="7" name="Picture 6" descr="http://img1.liveinternet.ru/images/attach/c/0/38/804/38804958_44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76285" y="130627"/>
            <a:ext cx="4505034" cy="6560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9454547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3" y="130628"/>
            <a:ext cx="6990081" cy="6560457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-Посмотрит как изящно выглядит арфа, как крыло большой бабочки, на котором натянуто множество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струн.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Этот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инструмент появился в Древнем Египте и на протяжении своей жизни все время менялся. Так, со временем на свет появились гусли,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фортепиано</a:t>
            </a: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3250" y1="32609" x2="45250" y2="52174"/>
                        <a14:foregroundMark x1="41500" y1="26087" x2="57500" y2="421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00" r="18588"/>
          <a:stretch/>
        </p:blipFill>
        <p:spPr>
          <a:xfrm>
            <a:off x="8177349" y="241313"/>
            <a:ext cx="3735977" cy="6435096"/>
          </a:xfrm>
        </p:spPr>
      </p:pic>
    </p:spTree>
    <p:extLst>
      <p:ext uri="{BB962C8B-B14F-4D97-AF65-F5344CB8AC3E}">
        <p14:creationId xmlns:p14="http://schemas.microsoft.com/office/powerpoint/2010/main" val="222612131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115" y="161925"/>
            <a:ext cx="11600542" cy="1222738"/>
          </a:xfrm>
          <a:solidFill>
            <a:schemeClr val="accent1"/>
          </a:solidFill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-Послушайте, как звучит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арфа.</a:t>
            </a:r>
            <a:b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«Фрески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Софии Киевской» В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Кикта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Johann Sebastian Bach - Шутка (musicpro.me)">
            <a:hlinkClick r:id="" action="ppaction://media"/>
          </p:cNvPr>
          <p:cNvPicPr>
            <a:picLocks noGrp="1" noChangeAspect="1"/>
          </p:cNvPicPr>
          <p:nvPr>
            <p:ph sz="half" idx="2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609807" y="1917157"/>
            <a:ext cx="3409404" cy="340940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6352" y="1502229"/>
            <a:ext cx="3798608" cy="51799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017795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299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629" y="130629"/>
            <a:ext cx="11939451" cy="6596742"/>
          </a:xfrm>
          <a:solidFill>
            <a:schemeClr val="accent1"/>
          </a:solidFill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формировать представление о таких музыкальных инструментах как флейта и арфа.</a:t>
            </a:r>
          </a:p>
          <a:p>
            <a:pPr marL="0" indent="0">
              <a:buNone/>
            </a:pPr>
            <a:r>
              <a:rPr lang="ru-RU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Образовательные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-формировать представление о звучании классических инструментов: флейты, арфы;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-расширять представления детей о многообразии музыкальных инструментов.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Развивающие: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творческое воображение и музыкальный вкус на примерах классической музыки русских и зарубежных композиторов;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-развивать вокально-хоровые навыки.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Воспитательные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-воспитывать любовь и интерес к музыке;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-воспитывать эмоциональное и осознанное отношение к музыке.</a:t>
            </a:r>
          </a:p>
        </p:txBody>
      </p:sp>
    </p:spTree>
    <p:extLst>
      <p:ext uri="{BB962C8B-B14F-4D97-AF65-F5344CB8AC3E}">
        <p14:creationId xmlns:p14="http://schemas.microsoft.com/office/powerpoint/2010/main" val="35628910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3" y="130628"/>
            <a:ext cx="6990081" cy="6560457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-Звук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арфы напомнил вам звучание какого-то другого инструмента? (гусли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-Звучание некоторых музыкальных инструментов имеет общие черты. Назовите эти родственные инструменты (свирель-флейта, гусли - арфа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3250" y1="32609" x2="45250" y2="52174"/>
                        <a14:foregroundMark x1="41500" y1="26087" x2="57500" y2="421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000" r="18588"/>
          <a:stretch/>
        </p:blipFill>
        <p:spPr>
          <a:xfrm>
            <a:off x="8560043" y="0"/>
            <a:ext cx="2399696" cy="4133397"/>
          </a:xfr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52" b="96686" l="1955" r="947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3059" y="4264025"/>
            <a:ext cx="3126680" cy="2581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28488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3" y="130628"/>
            <a:ext cx="5579293" cy="6560457"/>
          </a:xfrm>
          <a:solidFill>
            <a:schemeClr val="accent1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теперь, откройте стр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30-31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учебника.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Что мы видим? (ответы: мы видим картины).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На каких инструментах играют люди на этих картинах? – ответы разные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На каких картинах звучат народные инструменты и народная музыка? - ответы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На каких картинах звучит композиторская музыка?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ответы.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-Молодцы ребята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5406" y="130628"/>
            <a:ext cx="3264669" cy="4351338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79382" y="2455817"/>
            <a:ext cx="3312618" cy="4415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25552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3" y="130628"/>
            <a:ext cx="6389190" cy="6560457"/>
          </a:xfrm>
          <a:solidFill>
            <a:schemeClr val="accent1"/>
          </a:soli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сейчас, представьте, что у вас в руках дудочка.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• Как вы будете играть на этом инструменте? (дети показывают)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сейчас с вами разучим песню, которая называется «Камышинка-дудочка»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В.Поплянова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В.Татаринова</a:t>
            </a:r>
            <a:endParaRPr lang="ru-RU" sz="36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(ссылка на ноты: 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</a:t>
            </a:r>
            <a:r>
              <a:rPr lang="en-US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://</a:t>
            </a:r>
            <a:r>
              <a:rPr lang="en-US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detsadmickeymouse.ru/publ/detskie_pesenki_s_notami/pesni_o_detstve/detskaja_pesnja_kamyshinka_dudochka/71-1-0-3668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1292" y="864483"/>
            <a:ext cx="5432262" cy="5092746"/>
          </a:xfrm>
        </p:spPr>
      </p:pic>
    </p:spTree>
    <p:extLst>
      <p:ext uri="{BB962C8B-B14F-4D97-AF65-F5344CB8AC3E}">
        <p14:creationId xmlns:p14="http://schemas.microsoft.com/office/powerpoint/2010/main" val="15090039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2" y="130628"/>
            <a:ext cx="6768013" cy="6560457"/>
          </a:xfrm>
          <a:solidFill>
            <a:schemeClr val="accent1"/>
          </a:solidFill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Разучивание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песни. Припев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сопровождается воображаемой игрой на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дудочке)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Текст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песни:</a:t>
            </a:r>
          </a:p>
          <a:p>
            <a:pPr marL="0" indent="0">
              <a:buNone/>
            </a:pPr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Камышинку-дудочку нынче срезал я.</a:t>
            </a:r>
          </a:p>
          <a:p>
            <a:pPr marL="0" indent="0">
              <a:buNone/>
            </a:pPr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Плачет и поёт она, дудочка моя.</a:t>
            </a:r>
          </a:p>
          <a:p>
            <a:pPr marL="0" indent="0">
              <a:buNone/>
            </a:pPr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Камышинку-дудочку принесу домой.</a:t>
            </a:r>
          </a:p>
          <a:p>
            <a:pPr marL="0" indent="0">
              <a:buNone/>
            </a:pPr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Плачь поменьше дудочка, и почаще пой!</a:t>
            </a:r>
          </a:p>
          <a:p>
            <a:pPr marL="0" indent="0">
              <a:buNone/>
            </a:pPr>
            <a:r>
              <a:rPr lang="ru-RU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Ду-ду</a:t>
            </a:r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ду-ду</a:t>
            </a:r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ду-ду-ду</a:t>
            </a:r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ду-ду-ду</a:t>
            </a:r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>
              <a:buNone/>
            </a:pPr>
            <a:r>
              <a:rPr lang="ru-RU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Ду-ду</a:t>
            </a:r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ду-ду</a:t>
            </a:r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ду-ду-ду</a:t>
            </a:r>
            <a:r>
              <a:rPr lang="ru-RU" sz="36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i="1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ду-ду-ду</a:t>
            </a:r>
            <a:endParaRPr lang="ru-RU" sz="3600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Объект 10"/>
          <p:cNvPicPr>
            <a:picLocks noGrp="1" noChangeAspect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8628" y="0"/>
            <a:ext cx="5111183" cy="4791734"/>
          </a:xfrm>
        </p:spPr>
      </p:pic>
      <p:pic>
        <p:nvPicPr>
          <p:cNvPr id="2" name="dudka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582297" y="4791734"/>
            <a:ext cx="1920239" cy="19202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8509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18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2" y="130628"/>
            <a:ext cx="6768013" cy="6560457"/>
          </a:xfrm>
          <a:solidFill>
            <a:schemeClr val="accent1"/>
          </a:solidFill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 какими новыми инструментами мы сегодня познакомились на уроке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 флейтой и арфой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-Их голоса могут изображать различные звуки природы. Они могут печалиться и грустить, веселиться и радоваться, совсем как мы с вами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-Какую 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песню выучили? («Камышинка-дудочка» </a:t>
            </a:r>
            <a:r>
              <a:rPr lang="ru-RU" sz="3600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В.Поплянова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36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В.Татаринова</a:t>
            </a: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>
              <a:buNone/>
            </a:pPr>
            <a:r>
              <a:rPr lang="ru-RU" sz="36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 вас на партах лежат карточки желтого и красного цвета. Если вам понравился урок, то поднимите желтую карточку, если нет, то </a:t>
            </a: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красную</a:t>
            </a:r>
            <a:endParaRPr lang="ru-RU" sz="36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Объект 2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1167" y1="19250" x2="22333" y2="80500"/>
                        <a14:foregroundMark x1="15833" y1="13500" x2="36667" y2="37750"/>
                        <a14:foregroundMark x1="41667" y1="7250" x2="17833" y2="22750"/>
                        <a14:foregroundMark x1="18500" y1="5750" x2="42000" y2="59250"/>
                        <a14:foregroundMark x1="31667" y1="62750" x2="44667" y2="47500"/>
                        <a14:foregroundMark x1="44500" y1="6500" x2="44500" y2="59750"/>
                        <a14:foregroundMark x1="14500" y1="8750" x2="16000" y2="61250"/>
                        <a14:foregroundMark x1="15000" y1="65500" x2="43000" y2="63750"/>
                        <a14:foregroundMark x1="18500" y1="7250" x2="46500" y2="5250"/>
                        <a14:foregroundMark x1="37000" y1="9500" x2="38667" y2="56000"/>
                        <a14:foregroundMark x1="21500" y1="25750" x2="18500" y2="57000"/>
                        <a14:foregroundMark x1="77333" y1="64250" x2="79500" y2="63500"/>
                        <a14:foregroundMark x1="76000" y1="67750" x2="82833" y2="60750"/>
                        <a14:foregroundMark x1="28333" y1="50750" x2="27667" y2="68000"/>
                        <a14:foregroundMark x1="29833" y1="95250" x2="31667" y2="82500"/>
                        <a14:foregroundMark x1="18500" y1="70750" x2="18500" y2="64750"/>
                        <a14:foregroundMark x1="80333" y1="74750" x2="80333" y2="93750"/>
                        <a14:foregroundMark x1="33667" y1="45000" x2="29667" y2="585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4125" y="1683656"/>
            <a:ext cx="5181600" cy="3454400"/>
          </a:xfrm>
        </p:spPr>
      </p:pic>
    </p:spTree>
    <p:extLst>
      <p:ext uri="{BB962C8B-B14F-4D97-AF65-F5344CB8AC3E}">
        <p14:creationId xmlns:p14="http://schemas.microsoft.com/office/powerpoint/2010/main" val="513187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629" y="91441"/>
            <a:ext cx="11939451" cy="6596742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Тип урока: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углубления темы.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Оборудование: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Е.Д.Критская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учебник «Музыка», 1 класс. мультимедийное оборудование, компьютер, презентация, карточки со словами, наглядные иллюстрации с изображением музыкальных инструментов: свирель, рожок, гусли, флейта, арфа; портреты композиторов;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И.С.Баха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К.В.Глюка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понятия и термины: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флейта, арфа.</a:t>
            </a:r>
          </a:p>
          <a:p>
            <a:pPr marL="0" indent="0">
              <a:buNone/>
            </a:pPr>
            <a:r>
              <a:rPr lang="ru-RU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Музыкальный материал: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«Шутка» И.С. Баха, «Мелодия» К.В. Глюка, 1 часть концертной симфонии для арфы с оркестром «Фрески Софии Киевской» В.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Кикты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«Камышинка-дудочка» 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В.Поплянова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В.Татаринова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877258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441" y="143694"/>
            <a:ext cx="12004765" cy="6596742"/>
          </a:xfrm>
          <a:solidFill>
            <a:schemeClr val="accent1"/>
          </a:solidFill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700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Универсальные учебные действия (УУД):</a:t>
            </a:r>
          </a:p>
          <a:p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Познавательные</a:t>
            </a:r>
          </a:p>
          <a:p>
            <a:pPr marL="0" indent="0">
              <a:buNone/>
            </a:pP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-умение </a:t>
            </a:r>
            <a:r>
              <a:rPr lang="ru-RU" sz="2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ориентироваться в своих знаниях и отвечать на поставленный </a:t>
            </a: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вопрос;</a:t>
            </a:r>
            <a:endParaRPr lang="ru-RU" sz="27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формировать интерес </a:t>
            </a:r>
            <a:r>
              <a:rPr lang="ru-RU" sz="2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специфике деятельности композиторов и </a:t>
            </a: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исполнителей.</a:t>
            </a:r>
            <a:endParaRPr lang="ru-RU" sz="27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Регулятивные</a:t>
            </a:r>
          </a:p>
          <a:p>
            <a:pPr marL="0" indent="0">
              <a:buNone/>
            </a:pP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-способность </a:t>
            </a:r>
            <a:r>
              <a:rPr lang="ru-RU" sz="2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определить цель и задачи деятельности, планировать и оценивать свою </a:t>
            </a: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деятельность;</a:t>
            </a:r>
          </a:p>
          <a:p>
            <a:pPr marL="0" indent="0">
              <a:buNone/>
            </a:pPr>
            <a:r>
              <a:rPr lang="ru-RU" sz="2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планирование </a:t>
            </a:r>
            <a:r>
              <a:rPr lang="ru-RU" sz="2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собственных действий в процессе </a:t>
            </a: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восприятия и исполнения музыки </a:t>
            </a:r>
            <a:endParaRPr lang="ru-RU" sz="27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Коммуникативные</a:t>
            </a:r>
          </a:p>
          <a:p>
            <a:pPr marL="0" indent="0">
              <a:buNone/>
            </a:pP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-умение </a:t>
            </a:r>
            <a:r>
              <a:rPr lang="ru-RU" sz="2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 оформлять свои мысли в устной форме, слушать и понимать речь </a:t>
            </a: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других;</a:t>
            </a:r>
          </a:p>
          <a:p>
            <a:pPr marL="0" indent="0">
              <a:buNone/>
            </a:pPr>
            <a:r>
              <a:rPr lang="ru-RU" sz="2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формирование </a:t>
            </a:r>
            <a:r>
              <a:rPr lang="ru-RU" sz="27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адекватного поведения в различных учебных, социальных ситуациях в процессе восприятия и </a:t>
            </a:r>
            <a:r>
              <a:rPr lang="ru-RU" sz="2700" dirty="0" err="1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музицирования</a:t>
            </a:r>
            <a:r>
              <a:rPr lang="ru-RU" sz="27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7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97396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0629" y="52253"/>
            <a:ext cx="11939451" cy="6596742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u="sng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Планируемые результаты:</a:t>
            </a: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Предметные</a:t>
            </a:r>
          </a:p>
          <a:p>
            <a:pPr marL="0" indent="0">
              <a:buNone/>
            </a:pP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-развитие художественного вкуса, устойчивый интерес к музыкальному искусству и различным видам музыкально-творческой деятельности;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элементарных умений и навыков при воплощении художественно-образного содержания музыкальных произведений в различных видах музыкальной и учебно-творческой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Личностные: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-овладение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первичными навыками анализа и критичной оценки получаемой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информации;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-готовность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способность к саморазвитию и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личностному самоопределению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самооценка своей 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15822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3" y="130628"/>
            <a:ext cx="7242630" cy="6560457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-Сегодня мы продолжаем удивительное путешествие в мир музыки, где нас ждет еще много неизведанного. И вместе с нами прекрасная богиня, которая будет помогать нам раскрывать тайны музыки – Муза.</a:t>
            </a:r>
          </a:p>
          <a:p>
            <a:pPr marL="0" indent="0">
              <a:buNone/>
            </a:pPr>
            <a:r>
              <a:rPr lang="ru-RU" sz="36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-Что же такое музыкальный инструмент? (предмет, с помощью которого извлекаются различные звуки, для исполнения музыкального произведения)</a:t>
            </a:r>
          </a:p>
        </p:txBody>
      </p:sp>
      <p:pic>
        <p:nvPicPr>
          <p:cNvPr id="7" name="Picture 6" descr="http://img1.liveinternet.ru/images/attach/c/0/38/804/38804958_44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7430" y="130627"/>
            <a:ext cx="4528456" cy="6594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157631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3" y="130628"/>
            <a:ext cx="6720115" cy="6560457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-Вспомните, с какими музыкальными инструментами вы познакомились на прошлом уроке. Какие они?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(Свирель – русский народный духовой инструмент, который представляет собой простую деревянную дудку, в середине которой вырезаны игровые отверстия, а на одном из концов свисток;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Рожок – русский народный духовой инструмент, который представляет собой трубку с небольшим раструбом на конце и несколькими отверстиями;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Гусли – струнный музыкальный инструмент, наиболее распространен в России)</a:t>
            </a:r>
          </a:p>
        </p:txBody>
      </p:sp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76165" y="351738"/>
            <a:ext cx="3062515" cy="1654086"/>
          </a:xfr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9" b="98655" l="0" r="994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3661" b="36807"/>
          <a:stretch/>
        </p:blipFill>
        <p:spPr>
          <a:xfrm>
            <a:off x="6836228" y="2336799"/>
            <a:ext cx="5142389" cy="101600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652" b="96686" l="1955" r="947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3606" y="3250101"/>
            <a:ext cx="4167631" cy="3440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0229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3" y="130629"/>
            <a:ext cx="11849464" cy="3775166"/>
          </a:xfrm>
          <a:solidFill>
            <a:schemeClr val="accent1"/>
          </a:solidFill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-Если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бы инструменты смогли заговорить, и каждый стал бы рассказывать о себе, мы бы услышали много увлекательных историй с удивительными превращениями и приключениями. Вот послушайте одну из них</a:t>
            </a:r>
            <a:r>
              <a:rPr lang="ru-RU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Сидел рыбак веселый на берегу реки</a:t>
            </a: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перед ним по ветру качались тростники</a:t>
            </a: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Сухой тростник он срезал и скважины проткнул</a:t>
            </a: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ru-RU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Один конец зажал он, в другой конец подул</a:t>
            </a: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i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будто оживленный, тростник заговорил </a:t>
            </a: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</a:p>
          <a:p>
            <a:pPr marL="0" indent="0">
              <a:buNone/>
            </a:pPr>
            <a:r>
              <a:rPr lang="ru-RU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 </a:t>
            </a:r>
            <a:r>
              <a:rPr lang="ru-RU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голос человека и голос ветра был. 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М.Ю.Лермонтов</a:t>
            </a:r>
            <a:r>
              <a:rPr lang="ru-RU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496"/>
          <a:stretch/>
        </p:blipFill>
        <p:spPr>
          <a:xfrm>
            <a:off x="7080069" y="3905795"/>
            <a:ext cx="4493623" cy="28683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16"/>
          <a:stretch/>
        </p:blipFill>
        <p:spPr>
          <a:xfrm>
            <a:off x="1332410" y="3922541"/>
            <a:ext cx="4284617" cy="2851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7749521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16113" y="130628"/>
            <a:ext cx="7378435" cy="6560457"/>
          </a:xfrm>
          <a:solidFill>
            <a:schemeClr val="accent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-Ребята, как вы думаете о каком инструменте эта история? (о свирели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-Наша Муза приготовила для вас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загадку:</a:t>
            </a:r>
          </a:p>
          <a:p>
            <a:pPr marL="0" indent="0">
              <a:buNone/>
            </a:pP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Слышим 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звонкую мы </a:t>
            </a: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трель,</a:t>
            </a:r>
          </a:p>
          <a:p>
            <a:pPr marL="0" indent="0">
              <a:buNone/>
            </a:pP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астушок </a:t>
            </a:r>
            <a:r>
              <a:rPr lang="ru-RU" sz="32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 взял </a:t>
            </a:r>
            <a:r>
              <a:rPr lang="ru-RU" sz="32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 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свирель</a:t>
            </a:r>
            <a:r>
              <a:rPr lang="ru-RU" sz="32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3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-А как мы получаем мелодию из этого музыкального произведения? (с помощью дыхания)</a:t>
            </a:r>
            <a:endParaRPr lang="ru-RU" sz="3200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6" descr="http://img1.liveinternet.ru/images/attach/c/0/38/804/38804958_44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7430" y="91439"/>
            <a:ext cx="4528456" cy="65945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Объект 1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0662" y="4211591"/>
            <a:ext cx="4581338" cy="2474413"/>
          </a:xfrm>
        </p:spPr>
      </p:pic>
    </p:spTree>
    <p:extLst>
      <p:ext uri="{BB962C8B-B14F-4D97-AF65-F5344CB8AC3E}">
        <p14:creationId xmlns:p14="http://schemas.microsoft.com/office/powerpoint/2010/main" val="156507933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1447</Words>
  <Application>Microsoft Office PowerPoint</Application>
  <PresentationFormat>Произвольный</PresentationFormat>
  <Paragraphs>114</Paragraphs>
  <Slides>24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Конспект урока музыки Класс: 1 Тема: «Музыкальные инструменты: флейта, арфа»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Послушайте, как звучит этот инструмент. Шутка» И.С. Бах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-Послушайте, как звучит арфа. «Фрески Софии Киевской» В. Кикта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Конспект урока музыки</dc:title>
  <dc:creator>a.e.smirnova13@gmail.com</dc:creator>
  <cp:lastModifiedBy>HP</cp:lastModifiedBy>
  <cp:revision>20</cp:revision>
  <dcterms:created xsi:type="dcterms:W3CDTF">2020-05-14T21:34:44Z</dcterms:created>
  <dcterms:modified xsi:type="dcterms:W3CDTF">2020-05-20T12:27:36Z</dcterms:modified>
</cp:coreProperties>
</file>